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256" r:id="rId2"/>
    <p:sldId id="275" r:id="rId3"/>
    <p:sldId id="257" r:id="rId4"/>
    <p:sldId id="290" r:id="rId5"/>
    <p:sldId id="298" r:id="rId6"/>
    <p:sldId id="300" r:id="rId7"/>
    <p:sldId id="324" r:id="rId8"/>
    <p:sldId id="314" r:id="rId9"/>
    <p:sldId id="315" r:id="rId10"/>
    <p:sldId id="316" r:id="rId11"/>
    <p:sldId id="317" r:id="rId12"/>
    <p:sldId id="302" r:id="rId13"/>
    <p:sldId id="321" r:id="rId14"/>
    <p:sldId id="320" r:id="rId15"/>
    <p:sldId id="323" r:id="rId16"/>
    <p:sldId id="319" r:id="rId17"/>
    <p:sldId id="322" r:id="rId18"/>
    <p:sldId id="318" r:id="rId19"/>
    <p:sldId id="303" r:id="rId20"/>
    <p:sldId id="309" r:id="rId21"/>
    <p:sldId id="310" r:id="rId22"/>
    <p:sldId id="311" r:id="rId23"/>
    <p:sldId id="313" r:id="rId24"/>
    <p:sldId id="312" r:id="rId25"/>
    <p:sldId id="260" r:id="rId26"/>
    <p:sldId id="301" r:id="rId27"/>
    <p:sldId id="295" r:id="rId28"/>
    <p:sldId id="271"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D19"/>
    <a:srgbClr val="02CFD3"/>
    <a:srgbClr val="057FC2"/>
    <a:srgbClr val="02C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5" d="100"/>
          <a:sy n="45" d="100"/>
        </p:scale>
        <p:origin x="48"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6/26/2023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18392DEC-61B0-4DBD-AFF4-D5A6D70DC5FC}" type="datetimeFigureOut">
              <a:rPr lang="zh-CN" altLang="en-US" smtClean="0"/>
              <a:t>2023/6/26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854565F7-C729-487F-A18B-DCFC0AB09D0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4565F7-C729-487F-A18B-DCFC0AB09D06}" type="slidenum">
              <a:rPr lang="zh-CN" altLang="en-US" smtClean="0"/>
              <a:t>27</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3C7A2F-BC29-4745-AC99-9EB76CFA7DB8}" type="datetimeFigureOut">
              <a:rPr lang="zh-CN" altLang="en-US" smtClean="0"/>
              <a:t>2023/6/26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4C503D3-3C15-43C4-A506-F3F89677B1F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fld id="{BB3C7A2F-BC29-4745-AC99-9EB76CFA7DB8}" type="datetimeFigureOut">
              <a:rPr lang="zh-CN" altLang="en-US" smtClean="0"/>
              <a:t>2023/6/26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ea typeface="Arial" panose="020B0604020202020204" pitchFamily="34" charset="0"/>
              </a:defRPr>
            </a:lvl1pPr>
          </a:lstStyle>
          <a:p>
            <a:fld id="{F4C503D3-3C15-43C4-A506-F3F89677B1F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Arial" panose="020B0604020202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Arial" panose="020B0604020202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Arial" panose="020B0604020202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K-means" TargetMode="External"/><Relationship Id="rId2" Type="http://schemas.openxmlformats.org/officeDocument/2006/relationships/hyperlink" Target="https://en.wikipedia.org/wiki/Data_clustering"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829661" y="3042285"/>
            <a:ext cx="927735" cy="1568450"/>
          </a:xfrm>
          <a:prstGeom prst="rect">
            <a:avLst/>
          </a:prstGeom>
        </p:spPr>
        <p:txBody>
          <a:bodyPr wrap="none">
            <a:spAutoFit/>
          </a:bodyPr>
          <a:lstStyle/>
          <a:p>
            <a:pPr algn="ctr"/>
            <a:r>
              <a:rPr lang="en-US" altLang="zh-CN" sz="9600" b="1" dirty="0">
                <a:solidFill>
                  <a:schemeClr val="bg1"/>
                </a:solidFill>
                <a:latin typeface="Arial" panose="020B0604020202020204" pitchFamily="34" charset="0"/>
                <a:ea typeface="Arial" panose="020B0604020202020204" pitchFamily="34" charset="0"/>
                <a:sym typeface="+mn-lt"/>
              </a:rPr>
              <a:t>h</a:t>
            </a:r>
            <a:endParaRPr lang="zh-CN" altLang="en-US" sz="9600" b="1" dirty="0">
              <a:solidFill>
                <a:schemeClr val="bg1"/>
              </a:solidFill>
              <a:latin typeface="Arial" panose="020B0604020202020204" pitchFamily="34" charset="0"/>
              <a:ea typeface="Arial" panose="020B0604020202020204" pitchFamily="34" charset="0"/>
            </a:endParaRPr>
          </a:p>
        </p:txBody>
      </p:sp>
      <p:sp>
        <p:nvSpPr>
          <p:cNvPr id="14" name="Text Box 13"/>
          <p:cNvSpPr txBox="1"/>
          <p:nvPr/>
        </p:nvSpPr>
        <p:spPr>
          <a:xfrm>
            <a:off x="1537335" y="2395220"/>
            <a:ext cx="309880" cy="368300"/>
          </a:xfrm>
          <a:prstGeom prst="rect">
            <a:avLst/>
          </a:prstGeom>
          <a:noFill/>
        </p:spPr>
        <p:txBody>
          <a:bodyPr wrap="none" rtlCol="0">
            <a:spAutoFit/>
          </a:bodyPr>
          <a:lstStyle/>
          <a:p>
            <a:endParaRPr lang="en-US"/>
          </a:p>
        </p:txBody>
      </p:sp>
      <p:sp>
        <p:nvSpPr>
          <p:cNvPr id="15" name="Text Box 14"/>
          <p:cNvSpPr txBox="1"/>
          <p:nvPr/>
        </p:nvSpPr>
        <p:spPr>
          <a:xfrm>
            <a:off x="961390" y="2395220"/>
            <a:ext cx="10267315" cy="1445260"/>
          </a:xfrm>
          <a:prstGeom prst="rect">
            <a:avLst/>
          </a:prstGeom>
          <a:noFill/>
        </p:spPr>
        <p:txBody>
          <a:bodyPr wrap="square" rtlCol="0">
            <a:spAutoFit/>
          </a:bodyPr>
          <a:lstStyle/>
          <a:p>
            <a:r>
              <a:rPr lang="en-US" altLang="zh-CN" sz="44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UBER RELATED DATA ANALYSIS USING MACHINE LEARNING </a:t>
            </a:r>
          </a:p>
        </p:txBody>
      </p:sp>
      <p:sp>
        <p:nvSpPr>
          <p:cNvPr id="16" name="Text Box 15"/>
          <p:cNvSpPr txBox="1"/>
          <p:nvPr/>
        </p:nvSpPr>
        <p:spPr>
          <a:xfrm>
            <a:off x="961390" y="4162425"/>
            <a:ext cx="3347720" cy="2061210"/>
          </a:xfrm>
          <a:prstGeom prst="rect">
            <a:avLst/>
          </a:prstGeom>
          <a:noFill/>
        </p:spPr>
        <p:txBody>
          <a:bodyPr wrap="square" rtlCol="0">
            <a:spAutoFit/>
          </a:bodyPr>
          <a:lstStyle/>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Project Guide:</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Mrs. M. Bharathi</a:t>
            </a:r>
            <a:r>
              <a:rPr lang="en-US" altLang="zh-CN" sz="3200" b="1" dirty="0">
                <a:gradFill>
                  <a:gsLst>
                    <a:gs pos="0">
                      <a:srgbClr val="057FC2"/>
                    </a:gs>
                    <a:gs pos="77000">
                      <a:srgbClr val="00CEFE"/>
                    </a:gs>
                  </a:gsLst>
                  <a:lin ang="0" scaled="1"/>
                </a:gradFill>
                <a:latin typeface="Arial" panose="020B0604020202020204" pitchFamily="34" charset="0"/>
                <a:ea typeface="Arial" panose="020B0604020202020204" pitchFamily="34" charset="0"/>
                <a:sym typeface="+mn-ea"/>
              </a:rPr>
              <a:t>				</a:t>
            </a:r>
            <a:endParaRPr lang="en-US" sz="3200"/>
          </a:p>
        </p:txBody>
      </p:sp>
      <p:sp>
        <p:nvSpPr>
          <p:cNvPr id="7" name="矩形 6"/>
          <p:cNvSpPr/>
          <p:nvPr/>
        </p:nvSpPr>
        <p:spPr>
          <a:xfrm>
            <a:off x="1021113" y="1639120"/>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3" name="Text Box 2"/>
          <p:cNvSpPr txBox="1"/>
          <p:nvPr/>
        </p:nvSpPr>
        <p:spPr>
          <a:xfrm>
            <a:off x="7830820" y="4071620"/>
            <a:ext cx="4100830" cy="3046095"/>
          </a:xfrm>
          <a:prstGeom prst="rect">
            <a:avLst/>
          </a:prstGeom>
          <a:noFill/>
        </p:spPr>
        <p:txBody>
          <a:bodyPr wrap="square" rtlCol="0">
            <a:spAutoFit/>
          </a:bodyPr>
          <a:lstStyle/>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Project by:</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19361A0537</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19361A0556</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19361A0521</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19361A0553</a:t>
            </a:r>
          </a:p>
          <a:p>
            <a:r>
              <a:rPr lang="en-US" altLang="zh-CN" sz="32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	</a:t>
            </a:r>
          </a:p>
        </p:txBody>
      </p:sp>
      <p:pic>
        <p:nvPicPr>
          <p:cNvPr id="101" name="Picture 100"/>
          <p:cNvPicPr/>
          <p:nvPr/>
        </p:nvPicPr>
        <p:blipFill>
          <a:blip r:embed="rId2"/>
          <a:stretch>
            <a:fillRect/>
          </a:stretch>
        </p:blipFill>
        <p:spPr>
          <a:xfrm>
            <a:off x="-635" y="-17674"/>
            <a:ext cx="12192000" cy="1461559"/>
          </a:xfrm>
          <a:prstGeom prst="rect">
            <a:avLst/>
          </a:prstGeom>
          <a:noFill/>
          <a:ln w="9525">
            <a:noFill/>
          </a:ln>
        </p:spPr>
      </p:pic>
      <p:sp>
        <p:nvSpPr>
          <p:cNvPr id="5" name="Text Box 4"/>
          <p:cNvSpPr txBox="1"/>
          <p:nvPr/>
        </p:nvSpPr>
        <p:spPr>
          <a:xfrm>
            <a:off x="1021080" y="1923415"/>
            <a:ext cx="3985895" cy="706755"/>
          </a:xfrm>
          <a:prstGeom prst="rect">
            <a:avLst/>
          </a:prstGeom>
          <a:noFill/>
        </p:spPr>
        <p:txBody>
          <a:bodyPr wrap="none" rtlCol="0">
            <a:spAutoFit/>
          </a:bodyPr>
          <a:lstStyle/>
          <a:p>
            <a:pPr algn="l"/>
            <a:r>
              <a:rPr lang="en-US" altLang="zh-CN" sz="2000" b="1" dirty="0">
                <a:gradFill>
                  <a:gsLst>
                    <a:gs pos="0">
                      <a:srgbClr val="057FC2"/>
                    </a:gs>
                    <a:gs pos="77000">
                      <a:srgbClr val="00CEFE"/>
                    </a:gs>
                  </a:gsLst>
                  <a:lin ang="0" scaled="1"/>
                </a:gradFill>
                <a:latin typeface="Times New Roman" panose="02020603050405020304" pitchFamily="18" charset="0"/>
                <a:ea typeface="Arial" panose="020B0604020202020204" pitchFamily="34" charset="0"/>
                <a:cs typeface="Times New Roman" panose="02020603050405020304" pitchFamily="18" charset="0"/>
                <a:sym typeface="+mn-ea"/>
              </a:rPr>
              <a:t>PROJECT PRESENTATION ON-</a:t>
            </a:r>
            <a:r>
              <a:rPr lang="en-US" sz="2000" b="1" dirty="0">
                <a:latin typeface="Times New Roman" panose="02020603050405020304" pitchFamily="18" charset="0"/>
                <a:cs typeface="Times New Roman" panose="02020603050405020304" pitchFamily="18" charset="0"/>
                <a:sym typeface="+mn-ea"/>
              </a:rPr>
              <a:t> </a:t>
            </a:r>
            <a:endParaRPr lang="en-IN" sz="2000" b="1" dirty="0">
              <a:latin typeface="Times New Roman" panose="02020603050405020304" pitchFamily="18" charset="0"/>
              <a:cs typeface="Times New Roman" panose="02020603050405020304" pitchFamily="18" charset="0"/>
            </a:endParaRPr>
          </a:p>
          <a:p>
            <a:pPr algn="l"/>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atmap">
            <a:extLst>
              <a:ext uri="{FF2B5EF4-FFF2-40B4-BE49-F238E27FC236}">
                <a16:creationId xmlns:a16="http://schemas.microsoft.com/office/drawing/2014/main" id="{FC8E9D1F-C093-90B9-626F-2702E9BB7DB2}"/>
              </a:ext>
            </a:extLst>
          </p:cNvPr>
          <p:cNvPicPr>
            <a:picLocks noChangeAspect="1"/>
          </p:cNvPicPr>
          <p:nvPr/>
        </p:nvPicPr>
        <p:blipFill>
          <a:blip r:embed="rId2"/>
          <a:stretch>
            <a:fillRect/>
          </a:stretch>
        </p:blipFill>
        <p:spPr>
          <a:xfrm>
            <a:off x="1607127" y="743026"/>
            <a:ext cx="8686799" cy="5197856"/>
          </a:xfrm>
          <a:prstGeom prst="rect">
            <a:avLst/>
          </a:prstGeom>
        </p:spPr>
      </p:pic>
    </p:spTree>
    <p:extLst>
      <p:ext uri="{BB962C8B-B14F-4D97-AF65-F5344CB8AC3E}">
        <p14:creationId xmlns:p14="http://schemas.microsoft.com/office/powerpoint/2010/main" val="2018344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unt">
            <a:extLst>
              <a:ext uri="{FF2B5EF4-FFF2-40B4-BE49-F238E27FC236}">
                <a16:creationId xmlns:a16="http://schemas.microsoft.com/office/drawing/2014/main" id="{4AA2EA55-9138-E926-458C-D99421026F44}"/>
              </a:ext>
            </a:extLst>
          </p:cNvPr>
          <p:cNvPicPr>
            <a:picLocks noChangeAspect="1"/>
          </p:cNvPicPr>
          <p:nvPr/>
        </p:nvPicPr>
        <p:blipFill>
          <a:blip r:embed="rId2"/>
          <a:stretch>
            <a:fillRect/>
          </a:stretch>
        </p:blipFill>
        <p:spPr>
          <a:xfrm>
            <a:off x="1193591" y="817418"/>
            <a:ext cx="8400681" cy="5576367"/>
          </a:xfrm>
          <a:prstGeom prst="rect">
            <a:avLst/>
          </a:prstGeom>
        </p:spPr>
      </p:pic>
    </p:spTree>
    <p:extLst>
      <p:ext uri="{BB962C8B-B14F-4D97-AF65-F5344CB8AC3E}">
        <p14:creationId xmlns:p14="http://schemas.microsoft.com/office/powerpoint/2010/main" val="3315046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03400" y="796290"/>
            <a:ext cx="603948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ALGORITHMS</a:t>
            </a:r>
          </a:p>
        </p:txBody>
      </p:sp>
      <p:sp>
        <p:nvSpPr>
          <p:cNvPr id="6" name="矩形 5"/>
          <p:cNvSpPr/>
          <p:nvPr/>
        </p:nvSpPr>
        <p:spPr>
          <a:xfrm>
            <a:off x="1943100" y="1484630"/>
            <a:ext cx="9939655" cy="4631524"/>
          </a:xfrm>
          <a:prstGeom prst="rect">
            <a:avLst/>
          </a:prstGeom>
        </p:spPr>
        <p:txBody>
          <a:bodyPr wrap="square">
            <a:spAutoFit/>
          </a:bodyPr>
          <a:lstStyle/>
          <a:p>
            <a:pPr marL="514350" indent="-514350" algn="just">
              <a:lnSpc>
                <a:spcPct val="150000"/>
              </a:lnSpc>
              <a:buFont typeface="Arial" panose="020B0604020202020204" pitchFamily="34" charset="0"/>
              <a:buAutoNum type="arabicPeriod"/>
            </a:pPr>
            <a:r>
              <a:rPr lang="en-US" altLang="zh-CN" sz="2800" b="1"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KMeans</a:t>
            </a:r>
            <a:r>
              <a:rPr lang="en-US" altLang="zh-CN" sz="28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algorithm</a:t>
            </a:r>
          </a:p>
          <a:p>
            <a:pPr algn="just">
              <a:lnSpc>
                <a:spcPct val="150000"/>
              </a:lnSpc>
            </a:pPr>
            <a:r>
              <a:rPr lang="en-IN" sz="2800" dirty="0">
                <a:solidFill>
                  <a:srgbClr val="000000"/>
                </a:solidFill>
                <a:effectLst/>
                <a:latin typeface="Times New Roman" panose="02020603050405020304" pitchFamily="18" charset="0"/>
                <a:ea typeface="SimSun" panose="02010600030101010101" pitchFamily="2" charset="-122"/>
              </a:rPr>
              <a:t>The algorithm used is involved on the concept of k-means clustering algorithm. which belongs to unsupervised learning. There is no </a:t>
            </a:r>
            <a:r>
              <a:rPr lang="en-IN" sz="2800" dirty="0" err="1">
                <a:solidFill>
                  <a:srgbClr val="000000"/>
                </a:solidFill>
                <a:effectLst/>
                <a:latin typeface="Times New Roman" panose="02020603050405020304" pitchFamily="18" charset="0"/>
                <a:ea typeface="SimSun" panose="02010600030101010101" pitchFamily="2" charset="-122"/>
              </a:rPr>
              <a:t>labeled</a:t>
            </a:r>
            <a:r>
              <a:rPr lang="en-IN" sz="2800" dirty="0">
                <a:solidFill>
                  <a:srgbClr val="000000"/>
                </a:solidFill>
                <a:effectLst/>
                <a:latin typeface="Times New Roman" panose="02020603050405020304" pitchFamily="18" charset="0"/>
                <a:ea typeface="SimSun" panose="02010600030101010101" pitchFamily="2" charset="-122"/>
              </a:rPr>
              <a:t> data for this clustering, unlike in supervised learning. K-Means performs division of objects into clusters that share similarities and are dissimilar to the objects belonging to another cluster</a:t>
            </a:r>
            <a:endParaRPr lang="en-IN" sz="2800" dirty="0">
              <a:solidFill>
                <a:srgbClr val="000000"/>
              </a:solidFill>
              <a:effectLst/>
              <a:latin typeface="Times New Roman" panose="02020603050405020304" pitchFamily="18" charset="0"/>
              <a:ea typeface="Times New Roman" panose="02020603050405020304" pitchFamily="18" charset="0"/>
            </a:endParaRPr>
          </a:p>
        </p:txBody>
      </p:sp>
      <p:sp>
        <p:nvSpPr>
          <p:cNvPr id="7" name="矩形 6"/>
          <p:cNvSpPr/>
          <p:nvPr/>
        </p:nvSpPr>
        <p:spPr>
          <a:xfrm>
            <a:off x="1943133" y="79647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219C63-84D6-EB71-C767-C6A1FA11EBBA}"/>
              </a:ext>
            </a:extLst>
          </p:cNvPr>
          <p:cNvPicPr>
            <a:picLocks noChangeAspect="1"/>
          </p:cNvPicPr>
          <p:nvPr/>
        </p:nvPicPr>
        <p:blipFill>
          <a:blip r:embed="rId2"/>
          <a:stretch>
            <a:fillRect/>
          </a:stretch>
        </p:blipFill>
        <p:spPr>
          <a:xfrm>
            <a:off x="3286125" y="1309703"/>
            <a:ext cx="6057901" cy="4895817"/>
          </a:xfrm>
          <a:prstGeom prst="rect">
            <a:avLst/>
          </a:prstGeom>
        </p:spPr>
      </p:pic>
      <p:sp>
        <p:nvSpPr>
          <p:cNvPr id="5" name="TextBox 4">
            <a:extLst>
              <a:ext uri="{FF2B5EF4-FFF2-40B4-BE49-F238E27FC236}">
                <a16:creationId xmlns:a16="http://schemas.microsoft.com/office/drawing/2014/main" id="{9AB1E41A-D1D6-95A8-980C-33B64A5B39D7}"/>
              </a:ext>
            </a:extLst>
          </p:cNvPr>
          <p:cNvSpPr txBox="1"/>
          <p:nvPr/>
        </p:nvSpPr>
        <p:spPr>
          <a:xfrm>
            <a:off x="1403748" y="515454"/>
            <a:ext cx="6093618" cy="523220"/>
          </a:xfrm>
          <a:prstGeom prst="rect">
            <a:avLst/>
          </a:prstGeom>
          <a:noFill/>
        </p:spPr>
        <p:txBody>
          <a:bodyPr wrap="square">
            <a:spAutoFit/>
          </a:bodyPr>
          <a:lstStyle/>
          <a:p>
            <a:r>
              <a:rPr lang="en-US" sz="2800" b="1" dirty="0">
                <a:gradFill>
                  <a:gsLst>
                    <a:gs pos="0">
                      <a:srgbClr val="057FC2"/>
                    </a:gs>
                    <a:gs pos="77000">
                      <a:srgbClr val="00CEFE"/>
                    </a:gs>
                  </a:gsLst>
                  <a:lin ang="0" scaled="1"/>
                </a:gradFill>
                <a:latin typeface="Arial" panose="020B0604020202020204" pitchFamily="34" charset="0"/>
              </a:rPr>
              <a:t>Kneed</a:t>
            </a:r>
            <a:endParaRPr lang="en-IN" sz="2800" dirty="0"/>
          </a:p>
        </p:txBody>
      </p:sp>
    </p:spTree>
    <p:extLst>
      <p:ext uri="{BB962C8B-B14F-4D97-AF65-F5344CB8AC3E}">
        <p14:creationId xmlns:p14="http://schemas.microsoft.com/office/powerpoint/2010/main" val="316282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AD9771-8AB9-BA57-AD28-C28175FC2809}"/>
              </a:ext>
            </a:extLst>
          </p:cNvPr>
          <p:cNvSpPr txBox="1"/>
          <p:nvPr/>
        </p:nvSpPr>
        <p:spPr>
          <a:xfrm>
            <a:off x="1446609" y="856813"/>
            <a:ext cx="9854803" cy="3254865"/>
          </a:xfrm>
          <a:prstGeom prst="rect">
            <a:avLst/>
          </a:prstGeom>
          <a:noFill/>
        </p:spPr>
        <p:txBody>
          <a:bodyPr wrap="square">
            <a:spAutoFit/>
          </a:bodyPr>
          <a:lstStyle/>
          <a:p>
            <a:pPr algn="just">
              <a:lnSpc>
                <a:spcPct val="150000"/>
              </a:lnSpc>
            </a:pPr>
            <a:r>
              <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rPr>
              <a:t>2. DBSCAN</a:t>
            </a:r>
          </a:p>
          <a:p>
            <a:pPr algn="just">
              <a:lnSpc>
                <a:spcPct val="150000"/>
              </a:lnSpc>
            </a:pPr>
            <a:r>
              <a:rPr lang="en-US" sz="2800" b="0" i="0" dirty="0">
                <a:solidFill>
                  <a:srgbClr val="212529"/>
                </a:solidFill>
                <a:effectLst/>
                <a:latin typeface="-apple-system"/>
              </a:rPr>
              <a:t>DBSCAN - Density-Based Spatial Clustering of Applications with Noise. Finds core samples of high density and expands clusters from them. Good for data which contains clusters of similar density.</a:t>
            </a:r>
            <a:endPar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endParaRPr>
          </a:p>
        </p:txBody>
      </p:sp>
    </p:spTree>
    <p:extLst>
      <p:ext uri="{BB962C8B-B14F-4D97-AF65-F5344CB8AC3E}">
        <p14:creationId xmlns:p14="http://schemas.microsoft.com/office/powerpoint/2010/main" val="2145744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ot dbscan">
            <a:extLst>
              <a:ext uri="{FF2B5EF4-FFF2-40B4-BE49-F238E27FC236}">
                <a16:creationId xmlns:a16="http://schemas.microsoft.com/office/drawing/2014/main" id="{5798ADCD-F73B-09F3-8FD9-CE7074C78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1430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550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A248DA-B308-54B4-A41E-435644354BE4}"/>
              </a:ext>
            </a:extLst>
          </p:cNvPr>
          <p:cNvSpPr txBox="1"/>
          <p:nvPr/>
        </p:nvSpPr>
        <p:spPr>
          <a:xfrm>
            <a:off x="989409" y="699650"/>
            <a:ext cx="9569053" cy="6478184"/>
          </a:xfrm>
          <a:prstGeom prst="rect">
            <a:avLst/>
          </a:prstGeom>
          <a:noFill/>
        </p:spPr>
        <p:txBody>
          <a:bodyPr wrap="square">
            <a:spAutoFit/>
          </a:bodyPr>
          <a:lstStyle/>
          <a:p>
            <a:pPr algn="just">
              <a:lnSpc>
                <a:spcPct val="150000"/>
              </a:lnSpc>
            </a:pPr>
            <a:r>
              <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rPr>
              <a:t>3</a:t>
            </a:r>
            <a:r>
              <a:rPr lang="en-US" altLang="zh-CN" sz="2800" b="1"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 Agglomerative Clustering</a:t>
            </a:r>
          </a:p>
          <a:p>
            <a:pPr algn="just">
              <a:lnSpc>
                <a:spcPct val="150000"/>
              </a:lnSpc>
            </a:pPr>
            <a:r>
              <a:rPr lang="en-IN" sz="2800" dirty="0">
                <a:solidFill>
                  <a:srgbClr val="000000"/>
                </a:solidFill>
                <a:effectLst/>
                <a:latin typeface="Times New Roman" panose="02020603050405020304" pitchFamily="18" charset="0"/>
                <a:ea typeface="Times New Roman" panose="02020603050405020304" pitchFamily="18" charset="0"/>
              </a:rPr>
              <a:t>The agglomerative clustering is the most common type of hierarchical clustering used to group objects in clusters based on their similarity. It’s also known as AGNES (Agglomerative Nesting). The algorithm starts by treating each object as a singleton cluster. Next, pairs of clusters are successively merged until all clusters have been merged into one big cluster containing all objects. The result is a tree-based representation of the objects, named dendrogram.</a:t>
            </a:r>
          </a:p>
          <a:p>
            <a:pPr algn="just">
              <a:lnSpc>
                <a:spcPct val="150000"/>
              </a:lnSpc>
            </a:pP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Tree>
    <p:extLst>
      <p:ext uri="{BB962C8B-B14F-4D97-AF65-F5344CB8AC3E}">
        <p14:creationId xmlns:p14="http://schemas.microsoft.com/office/powerpoint/2010/main" val="1688715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690BBC-3DCE-26F1-1AA5-E86362539DD5}"/>
              </a:ext>
            </a:extLst>
          </p:cNvPr>
          <p:cNvPicPr>
            <a:picLocks noChangeAspect="1"/>
          </p:cNvPicPr>
          <p:nvPr/>
        </p:nvPicPr>
        <p:blipFill>
          <a:blip r:embed="rId2"/>
          <a:stretch>
            <a:fillRect/>
          </a:stretch>
        </p:blipFill>
        <p:spPr>
          <a:xfrm>
            <a:off x="0" y="1606109"/>
            <a:ext cx="12192000" cy="4703057"/>
          </a:xfrm>
          <a:prstGeom prst="rect">
            <a:avLst/>
          </a:prstGeom>
        </p:spPr>
      </p:pic>
      <p:sp>
        <p:nvSpPr>
          <p:cNvPr id="5" name="TextBox 4">
            <a:extLst>
              <a:ext uri="{FF2B5EF4-FFF2-40B4-BE49-F238E27FC236}">
                <a16:creationId xmlns:a16="http://schemas.microsoft.com/office/drawing/2014/main" id="{75F8A01C-968A-8799-00AE-6F0658651CB6}"/>
              </a:ext>
            </a:extLst>
          </p:cNvPr>
          <p:cNvSpPr txBox="1"/>
          <p:nvPr/>
        </p:nvSpPr>
        <p:spPr>
          <a:xfrm>
            <a:off x="860822" y="772596"/>
            <a:ext cx="6093618" cy="523220"/>
          </a:xfrm>
          <a:prstGeom prst="rect">
            <a:avLst/>
          </a:prstGeom>
          <a:noFill/>
        </p:spPr>
        <p:txBody>
          <a:bodyPr wrap="square">
            <a:spAutoFit/>
          </a:bodyPr>
          <a:lstStyle/>
          <a:p>
            <a:r>
              <a:rPr lang="en-US" sz="2800" b="1" dirty="0" err="1">
                <a:gradFill>
                  <a:gsLst>
                    <a:gs pos="0">
                      <a:srgbClr val="057FC2"/>
                    </a:gs>
                    <a:gs pos="77000">
                      <a:srgbClr val="00CEFE"/>
                    </a:gs>
                  </a:gsLst>
                  <a:lin ang="0" scaled="1"/>
                </a:gradFill>
                <a:latin typeface="Arial" panose="020B0604020202020204" pitchFamily="34" charset="0"/>
              </a:rPr>
              <a:t>Dendogram</a:t>
            </a:r>
            <a:endParaRPr lang="en-IN" sz="2800" dirty="0"/>
          </a:p>
        </p:txBody>
      </p:sp>
    </p:spTree>
    <p:extLst>
      <p:ext uri="{BB962C8B-B14F-4D97-AF65-F5344CB8AC3E}">
        <p14:creationId xmlns:p14="http://schemas.microsoft.com/office/powerpoint/2010/main" val="1950811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0BE1F-1E5E-94B3-C8C8-9B9810AFA640}"/>
              </a:ext>
            </a:extLst>
          </p:cNvPr>
          <p:cNvSpPr txBox="1"/>
          <p:nvPr/>
        </p:nvSpPr>
        <p:spPr>
          <a:xfrm>
            <a:off x="1375171" y="1228287"/>
            <a:ext cx="9869091" cy="3892861"/>
          </a:xfrm>
          <a:prstGeom prst="rect">
            <a:avLst/>
          </a:prstGeom>
          <a:noFill/>
        </p:spPr>
        <p:txBody>
          <a:bodyPr wrap="square">
            <a:spAutoFit/>
          </a:bodyPr>
          <a:lstStyle/>
          <a:p>
            <a:pPr algn="just">
              <a:lnSpc>
                <a:spcPct val="150000"/>
              </a:lnSpc>
            </a:pPr>
            <a:r>
              <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rPr>
              <a:t>4. </a:t>
            </a:r>
            <a:r>
              <a:rPr lang="en-US" altLang="zh-CN" sz="2800" b="1" dirty="0" err="1">
                <a:latin typeface="Times New Roman" panose="02020603050405020304" pitchFamily="18" charset="0"/>
                <a:ea typeface="Arial" panose="020B0604020202020204" pitchFamily="34" charset="0"/>
                <a:cs typeface="Times New Roman" panose="02020603050405020304" pitchFamily="18" charset="0"/>
                <a:sym typeface="+mn-ea"/>
              </a:rPr>
              <a:t>Kmedoid</a:t>
            </a:r>
            <a:r>
              <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rPr>
              <a:t> algorithm</a:t>
            </a:r>
          </a:p>
          <a:p>
            <a:pPr algn="just">
              <a:lnSpc>
                <a:spcPct val="150000"/>
              </a:lnSpc>
            </a:pPr>
            <a:r>
              <a:rPr lang="en-IN" sz="2800" dirty="0">
                <a:effectLst/>
                <a:latin typeface="Times New Roman" panose="02020603050405020304" pitchFamily="18" charset="0"/>
                <a:ea typeface="Times New Roman" panose="02020603050405020304" pitchFamily="18" charset="0"/>
              </a:rPr>
              <a:t>The k-medoids problem is a </a:t>
            </a:r>
            <a:r>
              <a:rPr lang="en-IN" sz="2800" u="sng" dirty="0">
                <a:effectLst/>
                <a:latin typeface="Times New Roman" panose="02020603050405020304" pitchFamily="18" charset="0"/>
                <a:ea typeface=""/>
                <a:hlinkClick r:id="rId2" tooltip="Data clustering">
                  <a:extLst>
                    <a:ext uri="{A12FA001-AC4F-418D-AE19-62706E023703}">
                      <ahyp:hlinkClr xmlns:ahyp="http://schemas.microsoft.com/office/drawing/2018/hyperlinkcolor" val="tx"/>
                    </a:ext>
                  </a:extLst>
                </a:hlinkClick>
              </a:rPr>
              <a:t>clustering</a:t>
            </a:r>
            <a:r>
              <a:rPr lang="en-IN" sz="2800" dirty="0">
                <a:effectLst/>
                <a:latin typeface="Times New Roman" panose="02020603050405020304" pitchFamily="18" charset="0"/>
                <a:ea typeface="Times New Roman" panose="02020603050405020304" pitchFamily="18" charset="0"/>
              </a:rPr>
              <a:t> problem similar to </a:t>
            </a:r>
            <a:r>
              <a:rPr lang="en-IN" sz="2800" u="sng" dirty="0">
                <a:solidFill>
                  <a:srgbClr val="0563C1"/>
                </a:solidFill>
                <a:effectLst/>
                <a:latin typeface="Times New Roman" panose="02020603050405020304" pitchFamily="18" charset="0"/>
                <a:ea typeface="Times New Roman" panose="02020603050405020304" pitchFamily="18" charset="0"/>
                <a:hlinkClick r:id="rId3" tooltip="K-means">
                  <a:extLst>
                    <a:ext uri="{A12FA001-AC4F-418D-AE19-62706E023703}">
                      <ahyp:hlinkClr xmlns:ahyp="http://schemas.microsoft.com/office/drawing/2018/hyperlinkcolor" val="tx"/>
                    </a:ext>
                  </a:extLst>
                </a:hlinkClick>
              </a:rPr>
              <a:t>k</a:t>
            </a:r>
            <a:r>
              <a:rPr lang="en-IN" sz="2800" u="sng" dirty="0">
                <a:effectLst/>
                <a:latin typeface="Times New Roman" panose="02020603050405020304" pitchFamily="18" charset="0"/>
                <a:ea typeface=""/>
                <a:hlinkClick r:id="rId3" tooltip="K-means">
                  <a:extLst>
                    <a:ext uri="{A12FA001-AC4F-418D-AE19-62706E023703}">
                      <ahyp:hlinkClr xmlns:ahyp="http://schemas.microsoft.com/office/drawing/2018/hyperlinkcolor" val="tx"/>
                    </a:ext>
                  </a:extLst>
                </a:hlinkClick>
              </a:rPr>
              <a:t>-means</a:t>
            </a:r>
            <a:r>
              <a:rPr lang="en-IN" sz="2800" dirty="0">
                <a:effectLst/>
                <a:latin typeface="Times New Roman" panose="02020603050405020304" pitchFamily="18" charset="0"/>
                <a:ea typeface="Times New Roman" panose="02020603050405020304" pitchFamily="18" charset="0"/>
              </a:rPr>
              <a:t>. Both the k-means and k-medoids algorithms are partitional (breaking the dataset up into groups) and attempt to minimize the distance between points </a:t>
            </a:r>
            <a:r>
              <a:rPr lang="en-IN" sz="2800" dirty="0" err="1">
                <a:effectLst/>
                <a:latin typeface="Times New Roman" panose="02020603050405020304" pitchFamily="18" charset="0"/>
                <a:ea typeface="Times New Roman" panose="02020603050405020304" pitchFamily="18" charset="0"/>
              </a:rPr>
              <a:t>labeled</a:t>
            </a:r>
            <a:r>
              <a:rPr lang="en-IN" sz="2800" dirty="0">
                <a:effectLst/>
                <a:latin typeface="Times New Roman" panose="02020603050405020304" pitchFamily="18" charset="0"/>
                <a:ea typeface="Times New Roman" panose="02020603050405020304" pitchFamily="18" charset="0"/>
              </a:rPr>
              <a:t> to be in a cluster and a point designated as the </a:t>
            </a:r>
            <a:r>
              <a:rPr lang="en-IN" sz="2800" dirty="0" err="1">
                <a:effectLst/>
                <a:latin typeface="Times New Roman" panose="02020603050405020304" pitchFamily="18" charset="0"/>
                <a:ea typeface="Times New Roman" panose="02020603050405020304" pitchFamily="18" charset="0"/>
              </a:rPr>
              <a:t>center</a:t>
            </a:r>
            <a:r>
              <a:rPr lang="en-IN" sz="2800" dirty="0">
                <a:effectLst/>
                <a:latin typeface="Times New Roman" panose="02020603050405020304" pitchFamily="18" charset="0"/>
                <a:ea typeface="Times New Roman" panose="02020603050405020304" pitchFamily="18" charset="0"/>
              </a:rPr>
              <a:t> of that cluster. </a:t>
            </a:r>
            <a:endParaRPr lang="en-US" altLang="zh-CN" sz="2800" b="1" dirty="0">
              <a:latin typeface="Times New Roman" panose="02020603050405020304" pitchFamily="18" charset="0"/>
              <a:ea typeface="Arial" panose="020B0604020202020204" pitchFamily="34" charset="0"/>
              <a:cs typeface="Times New Roman" panose="02020603050405020304" pitchFamily="18" charset="0"/>
              <a:sym typeface="+mn-ea"/>
            </a:endParaRPr>
          </a:p>
        </p:txBody>
      </p:sp>
    </p:spTree>
    <p:extLst>
      <p:ext uri="{BB962C8B-B14F-4D97-AF65-F5344CB8AC3E}">
        <p14:creationId xmlns:p14="http://schemas.microsoft.com/office/powerpoint/2010/main" val="412991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03400" y="796290"/>
            <a:ext cx="8840788" cy="830164"/>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RESULTS AND DISCUSSION</a:t>
            </a:r>
          </a:p>
        </p:txBody>
      </p:sp>
      <p:sp>
        <p:nvSpPr>
          <p:cNvPr id="7" name="矩形 6"/>
          <p:cNvSpPr/>
          <p:nvPr/>
        </p:nvSpPr>
        <p:spPr>
          <a:xfrm>
            <a:off x="1943133" y="79647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
        <p:nvSpPr>
          <p:cNvPr id="6" name="矩形 5"/>
          <p:cNvSpPr/>
          <p:nvPr/>
        </p:nvSpPr>
        <p:spPr>
          <a:xfrm>
            <a:off x="1943133" y="1756092"/>
            <a:ext cx="9939655" cy="2676525"/>
          </a:xfrm>
          <a:prstGeom prst="rect">
            <a:avLst/>
          </a:prstGeom>
        </p:spPr>
        <p:txBody>
          <a:bodyPr wrap="square">
            <a:spAutoFit/>
          </a:bodyPr>
          <a:lstStyle/>
          <a:p>
            <a:pPr indent="0" algn="just">
              <a:lnSpc>
                <a:spcPct val="150000"/>
              </a:lnSpc>
              <a:buFont typeface="Arial" panose="020B0604020202020204" pitchFamily="34" charset="0"/>
              <a:buNone/>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The program predicts the pickup location of the cab based on the clusters plotted using applied by KMeans, KMediod, Agglomerative clustering and Gaussian Mixture Models for appropriate cab scheduled for pickup.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04670" y="780415"/>
            <a:ext cx="5406390"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ABSTRACT</a:t>
            </a:r>
            <a:endParaRPr lang="en-US" altLang="zh-CN" sz="4400" dirty="0">
              <a:gradFill>
                <a:gsLst>
                  <a:gs pos="0">
                    <a:srgbClr val="057FC2"/>
                  </a:gs>
                  <a:gs pos="77000">
                    <a:srgbClr val="00CEFE"/>
                  </a:gs>
                </a:gsLst>
                <a:lin ang="0" scaled="1"/>
              </a:gradFill>
              <a:latin typeface="Arial" panose="020B0604020202020204" pitchFamily="34" charset="0"/>
              <a:ea typeface="Arial" panose="020B0604020202020204" pitchFamily="34" charset="0"/>
            </a:endParaRPr>
          </a:p>
        </p:txBody>
      </p:sp>
      <p:sp>
        <p:nvSpPr>
          <p:cNvPr id="6" name="矩形 5"/>
          <p:cNvSpPr/>
          <p:nvPr/>
        </p:nvSpPr>
        <p:spPr>
          <a:xfrm>
            <a:off x="1668145" y="1475105"/>
            <a:ext cx="10387330" cy="526224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Uber platform links you to drivers who can take you to your destination.</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Our analysis will focus on answering several key questions, such as: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What are the peak hours and days of the week for Uber trips?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What are the most popular pickup </a:t>
            </a:r>
            <a:r>
              <a:rPr lang="en-US" sz="2800">
                <a:latin typeface="Times New Roman" panose="02020603050405020304" pitchFamily="18" charset="0"/>
                <a:cs typeface="Times New Roman" panose="02020603050405020304" pitchFamily="18" charset="0"/>
                <a:sym typeface="+mn-ea"/>
              </a:rPr>
              <a:t>and drop off </a:t>
            </a:r>
            <a:r>
              <a:rPr lang="en-US" sz="2800" dirty="0">
                <a:latin typeface="Times New Roman" panose="02020603050405020304" pitchFamily="18" charset="0"/>
                <a:cs typeface="Times New Roman" panose="02020603050405020304" pitchFamily="18" charset="0"/>
                <a:sym typeface="+mn-ea"/>
              </a:rPr>
              <a:t>locations for Uber trips?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model is employed using clustering algorithms to predict the demand on points of the city.</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7" name="矩形 6"/>
          <p:cNvSpPr/>
          <p:nvPr/>
        </p:nvSpPr>
        <p:spPr>
          <a:xfrm>
            <a:off x="1943133" y="780600"/>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191895" y="1247775"/>
            <a:ext cx="9103995" cy="953135"/>
          </a:xfrm>
          <a:prstGeom prst="rect">
            <a:avLst/>
          </a:prstGeom>
          <a:noFill/>
        </p:spPr>
        <p:txBody>
          <a:bodyPr wrap="none" rtlCol="0">
            <a:spAutoFit/>
          </a:bodyPr>
          <a:lstStyle/>
          <a:p>
            <a:pPr algn="l"/>
            <a:r>
              <a:rPr lang="en-US" altLang="zh-CN" sz="2800" dirty="0">
                <a:latin typeface="Times New Roman" panose="02020603050405020304" pitchFamily="18" charset="0"/>
                <a:ea typeface="Arial" panose="020B0604020202020204" pitchFamily="34" charset="0"/>
                <a:cs typeface="Times New Roman" panose="02020603050405020304" pitchFamily="18" charset="0"/>
                <a:sym typeface="+mn-ea"/>
              </a:rPr>
              <a:t>The results discussed are based on the following figures below</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a:p>
            <a:endParaRPr lang="en-US" sz="2800"/>
          </a:p>
        </p:txBody>
      </p:sp>
      <p:pic>
        <p:nvPicPr>
          <p:cNvPr id="3" name="Picture 2" descr="plot output"/>
          <p:cNvPicPr>
            <a:picLocks noChangeAspect="1"/>
          </p:cNvPicPr>
          <p:nvPr/>
        </p:nvPicPr>
        <p:blipFill>
          <a:blip r:embed="rId2"/>
          <a:stretch>
            <a:fillRect/>
          </a:stretch>
        </p:blipFill>
        <p:spPr>
          <a:xfrm>
            <a:off x="1432560" y="1953260"/>
            <a:ext cx="9326880" cy="46723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2023-06-24 214530"/>
          <p:cNvPicPr>
            <a:picLocks noChangeAspect="1"/>
          </p:cNvPicPr>
          <p:nvPr/>
        </p:nvPicPr>
        <p:blipFill>
          <a:blip r:embed="rId2"/>
          <a:stretch>
            <a:fillRect/>
          </a:stretch>
        </p:blipFill>
        <p:spPr>
          <a:xfrm>
            <a:off x="1218565" y="1269365"/>
            <a:ext cx="9561195" cy="1118235"/>
          </a:xfrm>
          <a:prstGeom prst="rect">
            <a:avLst/>
          </a:prstGeom>
        </p:spPr>
      </p:pic>
      <p:pic>
        <p:nvPicPr>
          <p:cNvPr id="7" name="Picture 6" descr="Screenshot 2023-06-24 214542"/>
          <p:cNvPicPr>
            <a:picLocks noChangeAspect="1"/>
          </p:cNvPicPr>
          <p:nvPr/>
        </p:nvPicPr>
        <p:blipFill>
          <a:blip r:embed="rId3"/>
          <a:stretch>
            <a:fillRect/>
          </a:stretch>
        </p:blipFill>
        <p:spPr>
          <a:xfrm>
            <a:off x="1218565" y="2387600"/>
            <a:ext cx="9464675" cy="40436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33780" y="596265"/>
            <a:ext cx="6039485" cy="755650"/>
          </a:xfrm>
          <a:prstGeom prst="rect">
            <a:avLst/>
          </a:prstGeom>
        </p:spPr>
        <p:txBody>
          <a:bodyPr wrap="square">
            <a:spAutoFit/>
          </a:bodyPr>
          <a:lstStyle/>
          <a:p>
            <a:pPr>
              <a:lnSpc>
                <a:spcPct val="120000"/>
              </a:lnSpc>
            </a:pPr>
            <a:r>
              <a:rPr lang="en-US" altLang="zh-CN" sz="3600" b="1" dirty="0">
                <a:gradFill>
                  <a:gsLst>
                    <a:gs pos="0">
                      <a:srgbClr val="057FC2"/>
                    </a:gs>
                    <a:gs pos="77000">
                      <a:srgbClr val="00CEFE"/>
                    </a:gs>
                  </a:gsLst>
                  <a:lin ang="0" scaled="1"/>
                </a:gradFill>
                <a:latin typeface="Arial" panose="020B0604020202020204" pitchFamily="34" charset="0"/>
                <a:ea typeface="Arial" panose="020B0604020202020204" pitchFamily="34" charset="0"/>
              </a:rPr>
              <a:t>User Interface</a:t>
            </a:r>
          </a:p>
        </p:txBody>
      </p:sp>
      <p:sp>
        <p:nvSpPr>
          <p:cNvPr id="6" name="矩形 5"/>
          <p:cNvSpPr/>
          <p:nvPr/>
        </p:nvSpPr>
        <p:spPr>
          <a:xfrm>
            <a:off x="1033780" y="1228090"/>
            <a:ext cx="10256520" cy="2030095"/>
          </a:xfrm>
          <a:prstGeom prst="rect">
            <a:avLst/>
          </a:prstGeom>
        </p:spPr>
        <p:txBody>
          <a:bodyPr wrap="square">
            <a:spAutoFit/>
          </a:bodyPr>
          <a:lstStyle/>
          <a:p>
            <a:pPr indent="0" algn="just">
              <a:lnSpc>
                <a:spcPct val="150000"/>
              </a:lnSpc>
              <a:buFont typeface="Arial" panose="020B0604020202020204" pitchFamily="34" charset="0"/>
              <a:buNone/>
            </a:pPr>
            <a:r>
              <a:rPr lang="en-US" sz="2800" dirty="0">
                <a:latin typeface="Times New Roman" panose="02020603050405020304" pitchFamily="18" charset="0"/>
                <a:cs typeface="Times New Roman" panose="02020603050405020304" pitchFamily="18" charset="0"/>
                <a:sym typeface="+mn-ea"/>
              </a:rPr>
              <a:t>We have built the UI from where user can easily use the model. User can insert the latitude and longitude which can get the predicts </a:t>
            </a:r>
            <a:r>
              <a:rPr lang="en-US" altLang="zh-CN" sz="2800" dirty="0">
                <a:latin typeface="Times New Roman" panose="02020603050405020304" pitchFamily="18" charset="0"/>
                <a:ea typeface="Arial" panose="020B0604020202020204" pitchFamily="34" charset="0"/>
                <a:cs typeface="Times New Roman" panose="02020603050405020304" pitchFamily="18" charset="0"/>
                <a:sym typeface="+mn-ea"/>
              </a:rPr>
              <a:t>the pickup location of the cab</a:t>
            </a:r>
            <a:r>
              <a:rPr lang="en-US" sz="2800" dirty="0">
                <a:latin typeface="Times New Roman" panose="02020603050405020304" pitchFamily="18" charset="0"/>
                <a:cs typeface="Times New Roman" panose="02020603050405020304" pitchFamily="18" charset="0"/>
                <a:sym typeface="+mn-ea"/>
              </a:rPr>
              <a:t>.</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pic>
        <p:nvPicPr>
          <p:cNvPr id="3" name="Picture 2" descr="Screenshot 2023-06-15 212259"/>
          <p:cNvPicPr>
            <a:picLocks noChangeAspect="1"/>
          </p:cNvPicPr>
          <p:nvPr/>
        </p:nvPicPr>
        <p:blipFill>
          <a:blip r:embed="rId2"/>
          <a:stretch>
            <a:fillRect/>
          </a:stretch>
        </p:blipFill>
        <p:spPr>
          <a:xfrm>
            <a:off x="2609215" y="3359785"/>
            <a:ext cx="6974205" cy="27736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3-06-15 210954"/>
          <p:cNvPicPr>
            <a:picLocks noChangeAspect="1"/>
          </p:cNvPicPr>
          <p:nvPr/>
        </p:nvPicPr>
        <p:blipFill>
          <a:blip r:embed="rId2"/>
          <a:stretch>
            <a:fillRect/>
          </a:stretch>
        </p:blipFill>
        <p:spPr>
          <a:xfrm>
            <a:off x="2247900" y="523875"/>
            <a:ext cx="7696200" cy="5810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3-06-15 211426"/>
          <p:cNvPicPr>
            <a:picLocks noChangeAspect="1"/>
          </p:cNvPicPr>
          <p:nvPr/>
        </p:nvPicPr>
        <p:blipFill>
          <a:blip r:embed="rId2"/>
          <a:stretch>
            <a:fillRect/>
          </a:stretch>
        </p:blipFill>
        <p:spPr>
          <a:xfrm>
            <a:off x="2787650" y="489585"/>
            <a:ext cx="6616065" cy="58788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矩形 3"/>
          <p:cNvSpPr/>
          <p:nvPr/>
        </p:nvSpPr>
        <p:spPr>
          <a:xfrm>
            <a:off x="1833880" y="812800"/>
            <a:ext cx="598487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ADVANTAGES</a:t>
            </a:r>
          </a:p>
        </p:txBody>
      </p:sp>
      <p:sp>
        <p:nvSpPr>
          <p:cNvPr id="5" name="矩形 4"/>
          <p:cNvSpPr/>
          <p:nvPr/>
        </p:nvSpPr>
        <p:spPr>
          <a:xfrm>
            <a:off x="1833880" y="1716405"/>
            <a:ext cx="9509125" cy="26765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Improves customer satisfaction and retention.</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Identifies inefficiencies and areas for improvement.</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sym typeface="+mn-ea"/>
              </a:rPr>
              <a:t>Improves efficiency</a:t>
            </a:r>
            <a:r>
              <a:rPr lang="en-IN" sz="2800" dirty="0">
                <a:solidFill>
                  <a:srgbClr val="374151"/>
                </a:solidFill>
                <a:effectLst/>
                <a:latin typeface="Söhne"/>
                <a:sym typeface="+mn-ea"/>
              </a:rPr>
              <a:t>.</a:t>
            </a:r>
            <a:endParaRPr lang="en-IN" sz="2800" b="0" i="0" dirty="0">
              <a:solidFill>
                <a:srgbClr val="374151"/>
              </a:solidFill>
              <a:effectLst/>
              <a:latin typeface="Söhne"/>
            </a:endParaRPr>
          </a:p>
          <a:p>
            <a:pPr marL="342900" indent="-342900" algn="just">
              <a:lnSpc>
                <a:spcPct val="150000"/>
              </a:lnSpc>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sym typeface="+mn-ea"/>
              </a:rPr>
              <a:t>Increases profitability for Uber.</a:t>
            </a:r>
            <a:endParaRPr lang="en-IN"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6" name="矩形 5"/>
          <p:cNvSpPr/>
          <p:nvPr/>
        </p:nvSpPr>
        <p:spPr>
          <a:xfrm>
            <a:off x="1919003" y="813117"/>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矩形 3"/>
          <p:cNvSpPr/>
          <p:nvPr/>
        </p:nvSpPr>
        <p:spPr>
          <a:xfrm>
            <a:off x="1833880" y="812800"/>
            <a:ext cx="598487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FUTURE SCOPE</a:t>
            </a:r>
          </a:p>
        </p:txBody>
      </p:sp>
      <p:sp>
        <p:nvSpPr>
          <p:cNvPr id="5" name="矩形 4"/>
          <p:cNvSpPr/>
          <p:nvPr/>
        </p:nvSpPr>
        <p:spPr>
          <a:xfrm>
            <a:off x="1833880" y="1716405"/>
            <a:ext cx="9509125" cy="4615815"/>
          </a:xfrm>
          <a:prstGeom prst="rect">
            <a:avLst/>
          </a:prstGeom>
        </p:spPr>
        <p:txBody>
          <a:bodyPr wrap="square">
            <a:spAutoFit/>
          </a:bodyPr>
          <a:lstStyle/>
          <a:p>
            <a:pPr indent="0" algn="just">
              <a:lnSpc>
                <a:spcPct val="150000"/>
              </a:lnSpc>
              <a:buFont typeface="Arial" panose="020B0604020202020204" pitchFamily="34" charset="0"/>
              <a:buNone/>
            </a:pPr>
            <a:r>
              <a:rPr lang="en-US" sz="2800" dirty="0">
                <a:latin typeface="Times New Roman" panose="02020603050405020304" pitchFamily="18" charset="0"/>
                <a:cs typeface="Times New Roman" panose="02020603050405020304" pitchFamily="18" charset="0"/>
                <a:sym typeface="+mn-ea"/>
              </a:rPr>
              <a:t>The future work suggests that the system will provide the location to the user. The algorithm then records the time, latitude, longitude of the trip and assigns it to a cluster nearest to the passenger location where a cab is scheduled for pickup. We can also predict the passenger count on each district to deploy more cabs to the clustered coordinates using convolutional neural networks (CNN)</a:t>
            </a:r>
          </a:p>
        </p:txBody>
      </p:sp>
      <p:sp>
        <p:nvSpPr>
          <p:cNvPr id="6" name="矩形 5"/>
          <p:cNvSpPr/>
          <p:nvPr/>
        </p:nvSpPr>
        <p:spPr>
          <a:xfrm>
            <a:off x="1919003" y="813117"/>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3"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4" name="矩形 3"/>
          <p:cNvSpPr/>
          <p:nvPr/>
        </p:nvSpPr>
        <p:spPr>
          <a:xfrm>
            <a:off x="1833880" y="828675"/>
            <a:ext cx="5791200"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CONCLUSION</a:t>
            </a:r>
          </a:p>
        </p:txBody>
      </p:sp>
      <p:sp>
        <p:nvSpPr>
          <p:cNvPr id="5" name="矩形 4"/>
          <p:cNvSpPr/>
          <p:nvPr/>
        </p:nvSpPr>
        <p:spPr>
          <a:xfrm>
            <a:off x="1833880" y="1595755"/>
            <a:ext cx="9475470" cy="526224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conclusion of the project is to project a basic outline of trips travelled with respect to latitude and longitude of locations.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merit of the project is that it explains the functioning of how cabs are assigned to passengers.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ultimate aim of the project is to predict the pickup of the cab on the basis of clusters defined by the clustering algorithms.</a:t>
            </a:r>
            <a:endParaRPr lang="en-US" altLang="zh-CN" sz="2800" dirty="0">
              <a:solidFill>
                <a:schemeClr val="tx1"/>
              </a:solidFill>
              <a:latin typeface="Arial" panose="020B0604020202020204" pitchFamily="34" charset="0"/>
              <a:ea typeface="Arial" panose="020B0604020202020204" pitchFamily="34" charset="0"/>
              <a:sym typeface="+mn-ea"/>
            </a:endParaRPr>
          </a:p>
        </p:txBody>
      </p:sp>
      <p:sp>
        <p:nvSpPr>
          <p:cNvPr id="6" name="矩形 5"/>
          <p:cNvSpPr/>
          <p:nvPr/>
        </p:nvSpPr>
        <p:spPr>
          <a:xfrm>
            <a:off x="1919003" y="828992"/>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熨斗&#10;&#10;描述已自动生成"/>
          <p:cNvPicPr>
            <a:picLocks noChangeAspect="1"/>
          </p:cNvPicPr>
          <p:nvPr/>
        </p:nvPicPr>
        <p:blipFill rotWithShape="1">
          <a:blip r:embed="rId2">
            <a:alphaModFix amt="35000"/>
            <a:extLst>
              <a:ext uri="{28A0092B-C50C-407E-A947-70E740481C1C}">
                <a14:useLocalDpi xmlns:a14="http://schemas.microsoft.com/office/drawing/2010/main" val="0"/>
              </a:ext>
            </a:extLst>
          </a:blip>
          <a:srcRect l="787" t="-3904" r="43487" b="41050"/>
          <a:stretch>
            <a:fillRect/>
          </a:stretch>
        </p:blipFill>
        <p:spPr>
          <a:xfrm flipH="1">
            <a:off x="-1" y="4172752"/>
            <a:ext cx="12249561" cy="2685248"/>
          </a:xfrm>
          <a:prstGeom prst="rect">
            <a:avLst/>
          </a:prstGeom>
        </p:spPr>
      </p:pic>
      <p:pic>
        <p:nvPicPr>
          <p:cNvPr id="4" name="图片 3" descr="图片包含 熨斗&#10;&#10;描述已自动生成"/>
          <p:cNvPicPr>
            <a:picLocks noChangeAspect="1"/>
          </p:cNvPicPr>
          <p:nvPr/>
        </p:nvPicPr>
        <p:blipFill rotWithShape="1">
          <a:blip r:embed="rId2">
            <a:alphaModFix amt="35000"/>
            <a:extLst>
              <a:ext uri="{28A0092B-C50C-407E-A947-70E740481C1C}">
                <a14:useLocalDpi xmlns:a14="http://schemas.microsoft.com/office/drawing/2010/main" val="0"/>
              </a:ext>
            </a:extLst>
          </a:blip>
          <a:srcRect l="787" t="-3904" r="43487" b="62694"/>
          <a:stretch>
            <a:fillRect/>
          </a:stretch>
        </p:blipFill>
        <p:spPr>
          <a:xfrm flipV="1">
            <a:off x="-1" y="-1"/>
            <a:ext cx="12249561" cy="1760581"/>
          </a:xfrm>
          <a:prstGeom prst="rect">
            <a:avLst/>
          </a:prstGeom>
        </p:spPr>
      </p:pic>
      <p:sp>
        <p:nvSpPr>
          <p:cNvPr id="5" name="文本框 4"/>
          <p:cNvSpPr txBox="1"/>
          <p:nvPr/>
        </p:nvSpPr>
        <p:spPr>
          <a:xfrm>
            <a:off x="883704" y="2099268"/>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T</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6" name="文本框 5"/>
          <p:cNvSpPr txBox="1"/>
          <p:nvPr/>
        </p:nvSpPr>
        <p:spPr>
          <a:xfrm>
            <a:off x="2056119" y="209820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H</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7" name="文本框 6"/>
          <p:cNvSpPr txBox="1"/>
          <p:nvPr/>
        </p:nvSpPr>
        <p:spPr>
          <a:xfrm>
            <a:off x="3284414" y="209947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A</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8" name="文本框 7"/>
          <p:cNvSpPr txBox="1"/>
          <p:nvPr/>
        </p:nvSpPr>
        <p:spPr>
          <a:xfrm>
            <a:off x="4537474" y="210074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N</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9" name="文本框 8"/>
          <p:cNvSpPr txBox="1"/>
          <p:nvPr/>
        </p:nvSpPr>
        <p:spPr>
          <a:xfrm>
            <a:off x="5685124" y="2102012"/>
            <a:ext cx="1440481" cy="2215991"/>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K</a:t>
            </a:r>
            <a:endParaRPr lang="zh-CN" altLang="en-US"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p:nvSpPr>
        <p:spPr>
          <a:xfrm>
            <a:off x="7222027" y="2102012"/>
            <a:ext cx="1440481" cy="2214880"/>
          </a:xfrm>
          <a:prstGeom prst="rect">
            <a:avLst/>
          </a:prstGeom>
          <a:noFill/>
          <a:effectLst/>
        </p:spPr>
        <p:txBody>
          <a:bodyPr vert="horz" wrap="square" rtlCol="0">
            <a:spAutoFit/>
          </a:bodyPr>
          <a:lstStyle/>
          <a:p>
            <a:pPr algn="ctr"/>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rPr>
              <a:t>Y</a:t>
            </a:r>
          </a:p>
        </p:txBody>
      </p:sp>
      <p:sp>
        <p:nvSpPr>
          <p:cNvPr id="12" name="Text Box 11"/>
          <p:cNvSpPr txBox="1"/>
          <p:nvPr/>
        </p:nvSpPr>
        <p:spPr>
          <a:xfrm>
            <a:off x="8406130" y="2101850"/>
            <a:ext cx="1622425" cy="2214880"/>
          </a:xfrm>
          <a:prstGeom prst="rect">
            <a:avLst/>
          </a:prstGeom>
          <a:noFill/>
        </p:spPr>
        <p:txBody>
          <a:bodyPr wrap="none" rtlCol="0">
            <a:spAutoFit/>
          </a:bodyPr>
          <a:lstStyle/>
          <a:p>
            <a:pPr algn="l"/>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sym typeface="+mn-ea"/>
              </a:rPr>
              <a:t>O</a:t>
            </a:r>
          </a:p>
        </p:txBody>
      </p:sp>
      <p:sp>
        <p:nvSpPr>
          <p:cNvPr id="13" name="Text Box 12"/>
          <p:cNvSpPr txBox="1"/>
          <p:nvPr/>
        </p:nvSpPr>
        <p:spPr>
          <a:xfrm>
            <a:off x="9788525" y="2101850"/>
            <a:ext cx="1524635" cy="2214880"/>
          </a:xfrm>
          <a:prstGeom prst="rect">
            <a:avLst/>
          </a:prstGeom>
          <a:noFill/>
        </p:spPr>
        <p:txBody>
          <a:bodyPr wrap="none" rtlCol="0">
            <a:spAutoFit/>
          </a:bodyPr>
          <a:lstStyle/>
          <a:p>
            <a:pPr algn="l"/>
            <a:r>
              <a:rPr lang="en-US" altLang="zh-CN" sz="13800" kern="2300" spc="600" dirty="0">
                <a:gradFill flip="none" rotWithShape="1">
                  <a:gsLst>
                    <a:gs pos="0">
                      <a:srgbClr val="057FC2"/>
                    </a:gs>
                    <a:gs pos="100000">
                      <a:srgbClr val="02CFD3">
                        <a:alpha val="0"/>
                      </a:srgbClr>
                    </a:gs>
                  </a:gsLst>
                  <a:lin ang="0" scaled="1"/>
                  <a:tileRect/>
                </a:gradFill>
                <a:latin typeface="Arial" panose="020B0604020202020204" pitchFamily="34" charset="0"/>
                <a:ea typeface="Arial" panose="020B0604020202020204" pitchFamily="34" charset="0"/>
                <a:cs typeface="Arial" panose="020B0604020202020204" pitchFamily="34" charset="0"/>
                <a:sym typeface="+mn-ea"/>
              </a:rPr>
              <a:t>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33880" y="866140"/>
            <a:ext cx="5406390"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INTRODUCTION</a:t>
            </a:r>
          </a:p>
        </p:txBody>
      </p:sp>
      <p:sp>
        <p:nvSpPr>
          <p:cNvPr id="6" name="矩形 5"/>
          <p:cNvSpPr/>
          <p:nvPr/>
        </p:nvSpPr>
        <p:spPr>
          <a:xfrm>
            <a:off x="1833880" y="1497965"/>
            <a:ext cx="10208895" cy="569277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In this data analysis project, we aim to explore various aspects of Uber's operations using a dataset of Uber trips in a major metropolitan city.</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We will use a combination of descriptive statistics, data visualization, and machine learning techniques to gain insights into Uber's operations.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The dataset contains information of Uber trips, including pickup and drop off locations, dates and times.</a:t>
            </a:r>
            <a:endParaRPr lang="en-IN" sz="2800" dirty="0">
              <a:latin typeface="Times New Roman" panose="02020603050405020304" pitchFamily="18" charset="0"/>
              <a:cs typeface="Times New Roman" panose="02020603050405020304" pitchFamily="18" charset="0"/>
            </a:endParaRPr>
          </a:p>
          <a:p>
            <a:pPr marL="0" indent="0">
              <a:buNone/>
            </a:pPr>
            <a:endParaRPr lang="en-IN"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矩形 6"/>
          <p:cNvSpPr/>
          <p:nvPr/>
        </p:nvSpPr>
        <p:spPr>
          <a:xfrm>
            <a:off x="1943133" y="776790"/>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03400" y="796290"/>
            <a:ext cx="603948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PROPOSED SYSTEM</a:t>
            </a:r>
          </a:p>
        </p:txBody>
      </p:sp>
      <p:sp>
        <p:nvSpPr>
          <p:cNvPr id="6" name="矩形 5"/>
          <p:cNvSpPr/>
          <p:nvPr/>
        </p:nvSpPr>
        <p:spPr>
          <a:xfrm>
            <a:off x="1943100" y="1484630"/>
            <a:ext cx="9939655" cy="46158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Clustering algorithms are used to estimate the most likely collection points at a given time and to predict the best hotspots of nightlife learning trends from previous Uber pickups.</a:t>
            </a:r>
            <a:endParaRPr lang="en-US"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sym typeface="+mn-ea"/>
              </a:rPr>
              <a:t>To conduct this data analysis project on Uber, we will use the Python programming language and various data analysis and visualization libraries, such as Pandas, NumPy, Matplotlib, and Seaborn. </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7" name="矩形 6"/>
          <p:cNvSpPr/>
          <p:nvPr/>
        </p:nvSpPr>
        <p:spPr>
          <a:xfrm>
            <a:off x="1943133" y="79647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44308" y="2244304"/>
            <a:ext cx="6858001" cy="2369389"/>
          </a:xfrm>
          <a:prstGeom prst="rect">
            <a:avLst/>
          </a:prstGeom>
        </p:spPr>
      </p:pic>
      <p:sp>
        <p:nvSpPr>
          <p:cNvPr id="5" name="矩形 4"/>
          <p:cNvSpPr/>
          <p:nvPr/>
        </p:nvSpPr>
        <p:spPr>
          <a:xfrm>
            <a:off x="1803400" y="796290"/>
            <a:ext cx="603948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METHODOLOGY</a:t>
            </a:r>
          </a:p>
        </p:txBody>
      </p:sp>
      <p:sp>
        <p:nvSpPr>
          <p:cNvPr id="7" name="矩形 6"/>
          <p:cNvSpPr/>
          <p:nvPr/>
        </p:nvSpPr>
        <p:spPr>
          <a:xfrm>
            <a:off x="1943133" y="79647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pic>
        <p:nvPicPr>
          <p:cNvPr id="2" name="Picture 1" descr="Screenshot 2023-06-24 212232"/>
          <p:cNvPicPr>
            <a:picLocks noChangeAspect="1"/>
          </p:cNvPicPr>
          <p:nvPr/>
        </p:nvPicPr>
        <p:blipFill>
          <a:blip r:embed="rId3"/>
          <a:stretch>
            <a:fillRect/>
          </a:stretch>
        </p:blipFill>
        <p:spPr>
          <a:xfrm>
            <a:off x="7073265" y="1069340"/>
            <a:ext cx="3689350" cy="55041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熨斗&#10;&#10;描述已自动生成"/>
          <p:cNvPicPr>
            <a:picLocks noChangeAspect="1"/>
          </p:cNvPicPr>
          <p:nvPr/>
        </p:nvPicPr>
        <p:blipFill rotWithShape="1">
          <a:blip r:embed="rId2" cstate="print">
            <a:extLst>
              <a:ext uri="{28A0092B-C50C-407E-A947-70E740481C1C}">
                <a14:useLocalDpi xmlns:a14="http://schemas.microsoft.com/office/drawing/2010/main" val="0"/>
              </a:ext>
            </a:extLst>
          </a:blip>
          <a:srcRect l="8430" t="-3904" r="56213" b="41050"/>
          <a:stretch>
            <a:fillRect/>
          </a:stretch>
        </p:blipFill>
        <p:spPr>
          <a:xfrm rot="5400000" flipH="1">
            <a:off x="-2278944" y="2244304"/>
            <a:ext cx="6858001" cy="2369389"/>
          </a:xfrm>
          <a:prstGeom prst="rect">
            <a:avLst/>
          </a:prstGeom>
        </p:spPr>
      </p:pic>
      <p:sp>
        <p:nvSpPr>
          <p:cNvPr id="5" name="矩形 4"/>
          <p:cNvSpPr/>
          <p:nvPr/>
        </p:nvSpPr>
        <p:spPr>
          <a:xfrm>
            <a:off x="1803400" y="796290"/>
            <a:ext cx="6039485" cy="903605"/>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LIBRARIES</a:t>
            </a:r>
          </a:p>
        </p:txBody>
      </p:sp>
      <p:sp>
        <p:nvSpPr>
          <p:cNvPr id="6" name="矩形 5"/>
          <p:cNvSpPr/>
          <p:nvPr/>
        </p:nvSpPr>
        <p:spPr>
          <a:xfrm>
            <a:off x="1943100" y="1484630"/>
            <a:ext cx="9939655" cy="5831853"/>
          </a:xfrm>
          <a:prstGeom prst="rect">
            <a:avLst/>
          </a:prstGeom>
        </p:spPr>
        <p:txBody>
          <a:bodyPr wrap="square">
            <a:spAutoFit/>
          </a:bodyPr>
          <a:lstStyle/>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Pandas</a:t>
            </a:r>
          </a:p>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Numpy</a:t>
            </a:r>
          </a:p>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Seaborn</a:t>
            </a:r>
          </a:p>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Matplotlib</a:t>
            </a:r>
          </a:p>
          <a:p>
            <a:pPr marL="514350" indent="-514350" algn="just">
              <a:lnSpc>
                <a:spcPct val="150000"/>
              </a:lnSpc>
              <a:buFont typeface="Arial" panose="020B0604020202020204" pitchFamily="34" charset="0"/>
              <a:buAutoNum type="arabicPeriod"/>
            </a:pPr>
            <a:r>
              <a:rPr lang="en-US" altLang="zh-CN" sz="2800" dirty="0">
                <a:latin typeface="Times New Roman" panose="02020603050405020304" pitchFamily="18" charset="0"/>
                <a:ea typeface="Arial" panose="020B0604020202020204" pitchFamily="34" charset="0"/>
                <a:cs typeface="Times New Roman" panose="02020603050405020304" pitchFamily="18" charset="0"/>
                <a:sym typeface="+mn-ea"/>
              </a:rPr>
              <a:t>Flask</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Folium</a:t>
            </a:r>
          </a:p>
          <a:p>
            <a:pPr marL="514350" indent="-514350" algn="just">
              <a:lnSpc>
                <a:spcPct val="150000"/>
              </a:lnSpc>
              <a:buFont typeface="Arial" panose="020B0604020202020204" pitchFamily="34" charset="0"/>
              <a:buAutoNum type="arabicPeriod"/>
            </a:pPr>
            <a:r>
              <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Scikit-</a:t>
            </a:r>
            <a:r>
              <a:rPr lang="en-US" altLang="zh-CN" sz="2800" dirty="0" err="1">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rPr>
              <a:t>Sklearn</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a:p>
            <a:pPr marL="514350" indent="-514350" algn="just">
              <a:lnSpc>
                <a:spcPct val="150000"/>
              </a:lnSpc>
              <a:buFont typeface="Arial" panose="020B0604020202020204" pitchFamily="34" charset="0"/>
              <a:buAutoNum type="arabicPeriod"/>
            </a:pPr>
            <a:r>
              <a:rPr lang="en-US" altLang="zh-CN" sz="2800" dirty="0">
                <a:latin typeface="Times New Roman" panose="02020603050405020304" pitchFamily="18" charset="0"/>
                <a:ea typeface="Arial" panose="020B0604020202020204" pitchFamily="34" charset="0"/>
                <a:cs typeface="Times New Roman" panose="02020603050405020304" pitchFamily="18" charset="0"/>
                <a:sym typeface="+mn-ea"/>
              </a:rPr>
              <a:t>Kneed</a:t>
            </a: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a:p>
            <a:pPr marL="514350" indent="-514350" algn="just">
              <a:lnSpc>
                <a:spcPct val="150000"/>
              </a:lnSpc>
              <a:buFont typeface="Arial" panose="020B0604020202020204" pitchFamily="34" charset="0"/>
              <a:buAutoNum type="arabicPeriod"/>
            </a:pPr>
            <a:endParaRPr lang="en-US" altLang="zh-CN" sz="2800" dirty="0">
              <a:solidFill>
                <a:schemeClr val="tx1"/>
              </a:solidFill>
              <a:latin typeface="Times New Roman" panose="02020603050405020304" pitchFamily="18" charset="0"/>
              <a:ea typeface="Arial" panose="020B0604020202020204" pitchFamily="34" charset="0"/>
              <a:cs typeface="Times New Roman" panose="02020603050405020304" pitchFamily="18" charset="0"/>
              <a:sym typeface="+mn-ea"/>
            </a:endParaRPr>
          </a:p>
        </p:txBody>
      </p:sp>
      <p:sp>
        <p:nvSpPr>
          <p:cNvPr id="7" name="矩形 6"/>
          <p:cNvSpPr/>
          <p:nvPr/>
        </p:nvSpPr>
        <p:spPr>
          <a:xfrm>
            <a:off x="1943133" y="796475"/>
            <a:ext cx="1342663" cy="89363"/>
          </a:xfrm>
          <a:prstGeom prst="rect">
            <a:avLst/>
          </a:prstGeom>
          <a:gradFill>
            <a:gsLst>
              <a:gs pos="0">
                <a:srgbClr val="057FC2"/>
              </a:gs>
              <a:gs pos="77000">
                <a:srgbClr val="00CEFE"/>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FE0295-37F8-72CC-DFAE-41AD5EEEF15D}"/>
              </a:ext>
            </a:extLst>
          </p:cNvPr>
          <p:cNvSpPr txBox="1"/>
          <p:nvPr/>
        </p:nvSpPr>
        <p:spPr>
          <a:xfrm>
            <a:off x="1503760" y="760157"/>
            <a:ext cx="6093618" cy="763094"/>
          </a:xfrm>
          <a:prstGeom prst="rect">
            <a:avLst/>
          </a:prstGeom>
          <a:noFill/>
        </p:spPr>
        <p:txBody>
          <a:bodyPr wrap="square">
            <a:spAutoFit/>
          </a:bodyPr>
          <a:lstStyle/>
          <a:p>
            <a:pPr>
              <a:lnSpc>
                <a:spcPct val="120000"/>
              </a:lnSpc>
            </a:pPr>
            <a:r>
              <a:rPr lang="en-US" altLang="zh-CN" sz="4000" b="1" dirty="0">
                <a:gradFill>
                  <a:gsLst>
                    <a:gs pos="0">
                      <a:srgbClr val="057FC2"/>
                    </a:gs>
                    <a:gs pos="77000">
                      <a:srgbClr val="00CEFE"/>
                    </a:gs>
                  </a:gsLst>
                  <a:lin ang="0" scaled="1"/>
                </a:gradFill>
                <a:latin typeface="Arial" panose="020B0604020202020204" pitchFamily="34" charset="0"/>
                <a:ea typeface="Arial" panose="020B0604020202020204" pitchFamily="34" charset="0"/>
              </a:rPr>
              <a:t>DATA SET</a:t>
            </a:r>
          </a:p>
        </p:txBody>
      </p:sp>
      <p:pic>
        <p:nvPicPr>
          <p:cNvPr id="7" name="Picture 6">
            <a:extLst>
              <a:ext uri="{FF2B5EF4-FFF2-40B4-BE49-F238E27FC236}">
                <a16:creationId xmlns:a16="http://schemas.microsoft.com/office/drawing/2014/main" id="{F8A84749-CE1C-B4CC-D4E4-25E97B599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4" y="1840551"/>
            <a:ext cx="8586786" cy="4365888"/>
          </a:xfrm>
          <a:prstGeom prst="rect">
            <a:avLst/>
          </a:prstGeom>
        </p:spPr>
      </p:pic>
    </p:spTree>
    <p:extLst>
      <p:ext uri="{BB962C8B-B14F-4D97-AF65-F5344CB8AC3E}">
        <p14:creationId xmlns:p14="http://schemas.microsoft.com/office/powerpoint/2010/main" val="4164865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34FA56-9C16-0C4E-F45D-1989D020AB2E}"/>
              </a:ext>
            </a:extLst>
          </p:cNvPr>
          <p:cNvPicPr>
            <a:picLocks noChangeAspect="1"/>
          </p:cNvPicPr>
          <p:nvPr/>
        </p:nvPicPr>
        <p:blipFill>
          <a:blip r:embed="rId2"/>
          <a:stretch>
            <a:fillRect/>
          </a:stretch>
        </p:blipFill>
        <p:spPr>
          <a:xfrm>
            <a:off x="2984003" y="1258335"/>
            <a:ext cx="6127011" cy="4895512"/>
          </a:xfrm>
          <a:prstGeom prst="rect">
            <a:avLst/>
          </a:prstGeom>
        </p:spPr>
      </p:pic>
      <p:sp>
        <p:nvSpPr>
          <p:cNvPr id="5" name="矩形 4">
            <a:extLst>
              <a:ext uri="{FF2B5EF4-FFF2-40B4-BE49-F238E27FC236}">
                <a16:creationId xmlns:a16="http://schemas.microsoft.com/office/drawing/2014/main" id="{57B1AA81-EA83-41B2-C81E-83FCDFE59173}"/>
              </a:ext>
            </a:extLst>
          </p:cNvPr>
          <p:cNvSpPr/>
          <p:nvPr/>
        </p:nvSpPr>
        <p:spPr>
          <a:xfrm>
            <a:off x="1304636" y="510189"/>
            <a:ext cx="6039485" cy="830164"/>
          </a:xfrm>
          <a:prstGeom prst="rect">
            <a:avLst/>
          </a:prstGeom>
        </p:spPr>
        <p:txBody>
          <a:bodyPr wrap="square">
            <a:spAutoFit/>
          </a:bodyPr>
          <a:lstStyle/>
          <a:p>
            <a:pPr>
              <a:lnSpc>
                <a:spcPct val="120000"/>
              </a:lnSpc>
            </a:pPr>
            <a:r>
              <a:rPr lang="en-US" altLang="zh-CN" sz="4400" b="1" dirty="0">
                <a:gradFill>
                  <a:gsLst>
                    <a:gs pos="0">
                      <a:srgbClr val="057FC2"/>
                    </a:gs>
                    <a:gs pos="77000">
                      <a:srgbClr val="00CEFE"/>
                    </a:gs>
                  </a:gsLst>
                  <a:lin ang="0" scaled="1"/>
                </a:gradFill>
                <a:latin typeface="Arial" panose="020B0604020202020204" pitchFamily="34" charset="0"/>
                <a:ea typeface="Arial" panose="020B0604020202020204" pitchFamily="34" charset="0"/>
              </a:rPr>
              <a:t>VISUALIZATION</a:t>
            </a:r>
          </a:p>
        </p:txBody>
      </p:sp>
    </p:spTree>
    <p:extLst>
      <p:ext uri="{BB962C8B-B14F-4D97-AF65-F5344CB8AC3E}">
        <p14:creationId xmlns:p14="http://schemas.microsoft.com/office/powerpoint/2010/main" val="55463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requency">
            <a:extLst>
              <a:ext uri="{FF2B5EF4-FFF2-40B4-BE49-F238E27FC236}">
                <a16:creationId xmlns:a16="http://schemas.microsoft.com/office/drawing/2014/main" id="{6DCE1739-CA91-2BD5-56C4-65C1EED467C3}"/>
              </a:ext>
            </a:extLst>
          </p:cNvPr>
          <p:cNvPicPr>
            <a:picLocks noChangeAspect="1"/>
          </p:cNvPicPr>
          <p:nvPr/>
        </p:nvPicPr>
        <p:blipFill>
          <a:blip r:embed="rId2"/>
          <a:stretch>
            <a:fillRect/>
          </a:stretch>
        </p:blipFill>
        <p:spPr>
          <a:xfrm>
            <a:off x="3444240" y="1510030"/>
            <a:ext cx="5303520" cy="3837940"/>
          </a:xfrm>
          <a:prstGeom prst="rect">
            <a:avLst/>
          </a:prstGeom>
        </p:spPr>
      </p:pic>
    </p:spTree>
    <p:extLst>
      <p:ext uri="{BB962C8B-B14F-4D97-AF65-F5344CB8AC3E}">
        <p14:creationId xmlns:p14="http://schemas.microsoft.com/office/powerpoint/2010/main" val="3218712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Century Gothic"/>
        <a:ea typeface="微软雅黑"/>
        <a:cs typeface=""/>
      </a:majorFont>
      <a:minorFont>
        <a:latin typeface="Calibri Light"/>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057FC2"/>
            </a:gs>
            <a:gs pos="77000">
              <a:srgbClr val="00CEFE"/>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743</Words>
  <Application>Microsoft Office PowerPoint</Application>
  <PresentationFormat>Widescreen</PresentationFormat>
  <Paragraphs>74</Paragraphs>
  <Slides>28</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Times New Roman</vt:lpstr>
      <vt:lpstr>Calibri Light</vt:lpstr>
      <vt:lpstr>-apple-system</vt:lpstr>
      <vt:lpstr>Arial</vt:lpstr>
      <vt:lpstr>Söhne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hai luo</dc:creator>
  <cp:lastModifiedBy>pavan teja</cp:lastModifiedBy>
  <cp:revision>110</cp:revision>
  <dcterms:created xsi:type="dcterms:W3CDTF">2019-06-08T03:40:00Z</dcterms:created>
  <dcterms:modified xsi:type="dcterms:W3CDTF">2023-06-26T07:22:49Z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1033-11.2.0.11219</vt:lpwstr>
  </property>
  <property fmtid="{D5CDD505-2E9C-101B-9397-08002B2CF9AE}" pid="3" name="ICV">
    <vt:lpwstr>946C9FAF2EDE47A3848F260D4CAB052E</vt:lpwstr>
  </property>
</Properties>
</file>